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3" r:id="rId3"/>
    <p:sldId id="258" r:id="rId4"/>
    <p:sldId id="392" r:id="rId5"/>
    <p:sldId id="402" r:id="rId6"/>
    <p:sldId id="404" r:id="rId7"/>
    <p:sldId id="405" r:id="rId8"/>
    <p:sldId id="40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_Rou&#269;kov&#225;\HO&#344;E&#268;EK\po&#269;t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_Rou&#269;kov&#225;\HO&#344;E&#268;EK\po&#269;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51688284828098E-2"/>
          <c:y val="3.8196624766556921E-2"/>
          <c:w val="0.68209833701289735"/>
          <c:h val="0.84783601581805446"/>
        </c:manualLayout>
      </c:layout>
      <c:lineChart>
        <c:grouping val="standard"/>
        <c:varyColors val="0"/>
        <c:ser>
          <c:idx val="0"/>
          <c:order val="0"/>
          <c:tx>
            <c:strRef>
              <c:f>'List1 (2)'!$B$2</c:f>
              <c:strCache>
                <c:ptCount val="1"/>
                <c:pt idx="0">
                  <c:v>Pustina</c:v>
                </c:pt>
              </c:strCache>
            </c:strRef>
          </c:tx>
          <c:marker>
            <c:symbol val="none"/>
          </c:marker>
          <c:cat>
            <c:numRef>
              <c:f>'List1 (2)'!$A$3:$A$22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'List1 (2)'!$B$3:$B$22</c:f>
              <c:numCache>
                <c:formatCode>General</c:formatCode>
                <c:ptCount val="20"/>
                <c:pt idx="0">
                  <c:v>204</c:v>
                </c:pt>
                <c:pt idx="1">
                  <c:v>152</c:v>
                </c:pt>
                <c:pt idx="2">
                  <c:v>69</c:v>
                </c:pt>
                <c:pt idx="3">
                  <c:v>53</c:v>
                </c:pt>
                <c:pt idx="4">
                  <c:v>15</c:v>
                </c:pt>
                <c:pt idx="5">
                  <c:v>42</c:v>
                </c:pt>
                <c:pt idx="6">
                  <c:v>19</c:v>
                </c:pt>
                <c:pt idx="7">
                  <c:v>30</c:v>
                </c:pt>
                <c:pt idx="8">
                  <c:v>95</c:v>
                </c:pt>
                <c:pt idx="9">
                  <c:v>125</c:v>
                </c:pt>
                <c:pt idx="10">
                  <c:v>400</c:v>
                </c:pt>
                <c:pt idx="11">
                  <c:v>263</c:v>
                </c:pt>
                <c:pt idx="12">
                  <c:v>615</c:v>
                </c:pt>
                <c:pt idx="13">
                  <c:v>661</c:v>
                </c:pt>
                <c:pt idx="14">
                  <c:v>1023</c:v>
                </c:pt>
                <c:pt idx="15">
                  <c:v>330</c:v>
                </c:pt>
                <c:pt idx="16">
                  <c:v>4252</c:v>
                </c:pt>
                <c:pt idx="17">
                  <c:v>1092</c:v>
                </c:pt>
                <c:pt idx="18">
                  <c:v>3773</c:v>
                </c:pt>
                <c:pt idx="19">
                  <c:v>1536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'List1 (2)'!$C$2</c:f>
              <c:strCache>
                <c:ptCount val="1"/>
                <c:pt idx="0">
                  <c:v>Höhal</c:v>
                </c:pt>
              </c:strCache>
            </c:strRef>
          </c:tx>
          <c:marker>
            <c:symbol val="none"/>
          </c:marker>
          <c:cat>
            <c:numRef>
              <c:f>'List1 (2)'!$A$3:$A$22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'List1 (2)'!$C$3:$C$22</c:f>
              <c:numCache>
                <c:formatCode>General</c:formatCode>
                <c:ptCount val="20"/>
                <c:pt idx="0">
                  <c:v>96</c:v>
                </c:pt>
                <c:pt idx="1">
                  <c:v>33</c:v>
                </c:pt>
                <c:pt idx="2">
                  <c:v>40</c:v>
                </c:pt>
                <c:pt idx="3">
                  <c:v>57</c:v>
                </c:pt>
                <c:pt idx="4">
                  <c:v>160</c:v>
                </c:pt>
                <c:pt idx="5">
                  <c:v>200</c:v>
                </c:pt>
                <c:pt idx="6">
                  <c:v>197</c:v>
                </c:pt>
                <c:pt idx="7">
                  <c:v>158</c:v>
                </c:pt>
                <c:pt idx="8">
                  <c:v>575</c:v>
                </c:pt>
                <c:pt idx="9">
                  <c:v>149</c:v>
                </c:pt>
                <c:pt idx="10">
                  <c:v>1330</c:v>
                </c:pt>
                <c:pt idx="11">
                  <c:v>173</c:v>
                </c:pt>
                <c:pt idx="12">
                  <c:v>159</c:v>
                </c:pt>
                <c:pt idx="13">
                  <c:v>1595</c:v>
                </c:pt>
                <c:pt idx="14">
                  <c:v>91</c:v>
                </c:pt>
                <c:pt idx="15">
                  <c:v>738</c:v>
                </c:pt>
                <c:pt idx="16">
                  <c:v>2156</c:v>
                </c:pt>
                <c:pt idx="17">
                  <c:v>1990</c:v>
                </c:pt>
                <c:pt idx="18">
                  <c:v>2671</c:v>
                </c:pt>
                <c:pt idx="19">
                  <c:v>3373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'List1 (2)'!$D$2</c:f>
              <c:strCache>
                <c:ptCount val="1"/>
                <c:pt idx="0">
                  <c:v>Zahrádky pod silnicí</c:v>
                </c:pt>
              </c:strCache>
            </c:strRef>
          </c:tx>
          <c:marker>
            <c:symbol val="none"/>
          </c:marker>
          <c:cat>
            <c:numRef>
              <c:f>'List1 (2)'!$A$3:$A$22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'List1 (2)'!$D$3:$D$22</c:f>
              <c:numCache>
                <c:formatCode>General</c:formatCode>
                <c:ptCount val="20"/>
                <c:pt idx="0">
                  <c:v>8</c:v>
                </c:pt>
                <c:pt idx="1">
                  <c:v>324</c:v>
                </c:pt>
                <c:pt idx="2">
                  <c:v>13</c:v>
                </c:pt>
                <c:pt idx="3">
                  <c:v>85</c:v>
                </c:pt>
                <c:pt idx="4">
                  <c:v>76</c:v>
                </c:pt>
                <c:pt idx="5">
                  <c:v>22</c:v>
                </c:pt>
                <c:pt idx="6">
                  <c:v>5</c:v>
                </c:pt>
                <c:pt idx="7">
                  <c:v>38</c:v>
                </c:pt>
                <c:pt idx="8">
                  <c:v>5</c:v>
                </c:pt>
                <c:pt idx="9">
                  <c:v>3</c:v>
                </c:pt>
                <c:pt idx="10">
                  <c:v>60</c:v>
                </c:pt>
                <c:pt idx="11">
                  <c:v>17</c:v>
                </c:pt>
                <c:pt idx="12">
                  <c:v>4</c:v>
                </c:pt>
                <c:pt idx="13">
                  <c:v>10</c:v>
                </c:pt>
                <c:pt idx="14">
                  <c:v>38</c:v>
                </c:pt>
                <c:pt idx="15">
                  <c:v>9</c:v>
                </c:pt>
                <c:pt idx="16">
                  <c:v>49</c:v>
                </c:pt>
                <c:pt idx="17">
                  <c:v>48</c:v>
                </c:pt>
                <c:pt idx="18">
                  <c:v>88</c:v>
                </c:pt>
                <c:pt idx="19">
                  <c:v>209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02644448"/>
        <c:axId val="-302656960"/>
      </c:lineChart>
      <c:catAx>
        <c:axId val="-30264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302656960"/>
        <c:crosses val="autoZero"/>
        <c:auto val="1"/>
        <c:lblAlgn val="ctr"/>
        <c:lblOffset val="100"/>
        <c:noMultiLvlLbl val="0"/>
      </c:catAx>
      <c:valAx>
        <c:axId val="-30265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0264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55002529772542"/>
          <c:y val="0.40668236408289582"/>
          <c:w val="0.22522852972673599"/>
          <c:h val="0.3276896137536238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'List1 (2)'!$B$31</c:f>
              <c:strCache>
                <c:ptCount val="1"/>
                <c:pt idx="0">
                  <c:v>Pasecká slať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'List1 (2)'!$A$32:$A$52</c:f>
              <c:strCache>
                <c:ptCount val="21"/>
                <c:pt idx="0">
                  <c:v>do 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'List1 (2)'!$B$32:$B$52</c:f>
              <c:numCache>
                <c:formatCode>General</c:formatCode>
                <c:ptCount val="21"/>
                <c:pt idx="7">
                  <c:v>105</c:v>
                </c:pt>
                <c:pt idx="8">
                  <c:v>28</c:v>
                </c:pt>
                <c:pt idx="9">
                  <c:v>118</c:v>
                </c:pt>
                <c:pt idx="10">
                  <c:v>37</c:v>
                </c:pt>
                <c:pt idx="11">
                  <c:v>560</c:v>
                </c:pt>
                <c:pt idx="12">
                  <c:v>737</c:v>
                </c:pt>
                <c:pt idx="13">
                  <c:v>325</c:v>
                </c:pt>
                <c:pt idx="14">
                  <c:v>257</c:v>
                </c:pt>
                <c:pt idx="15">
                  <c:v>119</c:v>
                </c:pt>
                <c:pt idx="16">
                  <c:v>429</c:v>
                </c:pt>
                <c:pt idx="17">
                  <c:v>282</c:v>
                </c:pt>
                <c:pt idx="18">
                  <c:v>793</c:v>
                </c:pt>
                <c:pt idx="19">
                  <c:v>904</c:v>
                </c:pt>
                <c:pt idx="20">
                  <c:v>1703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'List1 (2)'!$C$31</c:f>
              <c:strCache>
                <c:ptCount val="1"/>
                <c:pt idx="0">
                  <c:v>Hamižná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'List1 (2)'!$A$32:$A$52</c:f>
              <c:strCache>
                <c:ptCount val="21"/>
                <c:pt idx="0">
                  <c:v>do 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'List1 (2)'!$C$32:$C$52</c:f>
              <c:numCache>
                <c:formatCode>General</c:formatCode>
                <c:ptCount val="21"/>
                <c:pt idx="0">
                  <c:v>88</c:v>
                </c:pt>
                <c:pt idx="1">
                  <c:v>0</c:v>
                </c:pt>
                <c:pt idx="2">
                  <c:v>2</c:v>
                </c:pt>
                <c:pt idx="3">
                  <c:v>96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15</c:v>
                </c:pt>
                <c:pt idx="13">
                  <c:v>0</c:v>
                </c:pt>
                <c:pt idx="14">
                  <c:v>8</c:v>
                </c:pt>
                <c:pt idx="15">
                  <c:v>33</c:v>
                </c:pt>
                <c:pt idx="16">
                  <c:v>0</c:v>
                </c:pt>
                <c:pt idx="17">
                  <c:v>6</c:v>
                </c:pt>
                <c:pt idx="18">
                  <c:v>8</c:v>
                </c:pt>
                <c:pt idx="19">
                  <c:v>5</c:v>
                </c:pt>
                <c:pt idx="20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02642816"/>
        <c:axId val="-302656416"/>
      </c:lineChart>
      <c:catAx>
        <c:axId val="-3026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02656416"/>
        <c:crosses val="autoZero"/>
        <c:auto val="1"/>
        <c:lblAlgn val="ctr"/>
        <c:lblOffset val="100"/>
        <c:noMultiLvlLbl val="0"/>
      </c:catAx>
      <c:valAx>
        <c:axId val="-3026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0264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19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82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42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54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17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58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7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5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9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C8ED-2417-423F-B02E-84E9AA5F314A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1425-3F8C-42CF-851E-84D127F0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08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6" y="1340768"/>
            <a:ext cx="7849776" cy="442511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093"/>
            <a:ext cx="9144000" cy="1961907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043608" y="31262"/>
            <a:ext cx="6913671" cy="1764197"/>
          </a:xfrm>
        </p:spPr>
        <p:txBody>
          <a:bodyPr anchor="t" anchorCtr="0">
            <a:noAutofit/>
          </a:bodyPr>
          <a:lstStyle/>
          <a:p>
            <a:r>
              <a:rPr lang="cs-CZ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Hořeček</a:t>
            </a:r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mnohotvarý český v NP a CHKO Šumava</a:t>
            </a:r>
            <a:endParaRPr lang="cs-CZ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286000" y="6315345"/>
            <a:ext cx="6858000" cy="55399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Romana Roučková, Eva Nováková </a:t>
            </a:r>
          </a:p>
          <a:p>
            <a:pPr algn="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Správa Národního parku Šumava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07504" y="6334241"/>
            <a:ext cx="2502024" cy="36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Strakonice, 21.9.2023</a:t>
            </a:r>
            <a:endParaRPr lang="cs-CZ" sz="18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83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1560" y="1052736"/>
            <a:ext cx="254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Změna nájemce</a:t>
            </a:r>
          </a:p>
          <a:p>
            <a:endParaRPr lang="cs-CZ" dirty="0"/>
          </a:p>
        </p:txBody>
      </p:sp>
      <p:sp>
        <p:nvSpPr>
          <p:cNvPr id="11" name="Nadpis 6"/>
          <p:cNvSpPr txBox="1">
            <a:spLocks/>
          </p:cNvSpPr>
          <p:nvPr/>
        </p:nvSpPr>
        <p:spPr>
          <a:xfrm>
            <a:off x="638031" y="255642"/>
            <a:ext cx="3933230" cy="52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2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Pustina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2671"/>
            <a:ext cx="2328491" cy="413954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011122" y="931985"/>
            <a:ext cx="383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Odchod nájemce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Absence </a:t>
            </a:r>
            <a:r>
              <a:rPr lang="cs-CZ" dirty="0" err="1" smtClean="0"/>
              <a:t>hořečků</a:t>
            </a:r>
            <a:r>
              <a:rPr lang="cs-CZ" dirty="0" smtClean="0"/>
              <a:t> na západní plošce</a:t>
            </a:r>
          </a:p>
          <a:p>
            <a:endParaRPr lang="cs-CZ" dirty="0"/>
          </a:p>
        </p:txBody>
      </p:sp>
      <p:sp>
        <p:nvSpPr>
          <p:cNvPr id="8" name="Nadpis 6"/>
          <p:cNvSpPr txBox="1">
            <a:spLocks/>
          </p:cNvSpPr>
          <p:nvPr/>
        </p:nvSpPr>
        <p:spPr>
          <a:xfrm>
            <a:off x="5313179" y="249825"/>
            <a:ext cx="3394720" cy="52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2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Zahrádky pod silnicí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3" y="1722671"/>
            <a:ext cx="2333858" cy="414908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725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638770" y="188640"/>
            <a:ext cx="7866460" cy="52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2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Slučí Tah (</a:t>
            </a:r>
            <a:r>
              <a:rPr lang="cs-CZ" dirty="0" err="1"/>
              <a:t>Höhal</a:t>
            </a:r>
            <a:r>
              <a:rPr lang="cs-CZ" dirty="0"/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1560" y="105273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Nové oplocení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Kácení – rozšíření lokality</a:t>
            </a: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60" y="279363"/>
            <a:ext cx="5228628" cy="2941103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72" y="3334811"/>
            <a:ext cx="5253816" cy="296171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8628"/>
            <a:ext cx="3115318" cy="175236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59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070840"/>
              </p:ext>
            </p:extLst>
          </p:nvPr>
        </p:nvGraphicFramePr>
        <p:xfrm>
          <a:off x="3057108" y="1076970"/>
          <a:ext cx="5763364" cy="369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992169" y="5085184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Data: Jiří Brabec</a:t>
            </a:r>
            <a:endParaRPr lang="cs-CZ" dirty="0"/>
          </a:p>
        </p:txBody>
      </p:sp>
      <p:sp>
        <p:nvSpPr>
          <p:cNvPr id="8" name="Nadpis 6"/>
          <p:cNvSpPr txBox="1">
            <a:spLocks/>
          </p:cNvSpPr>
          <p:nvPr/>
        </p:nvSpPr>
        <p:spPr>
          <a:xfrm>
            <a:off x="5796136" y="188640"/>
            <a:ext cx="2709094" cy="52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v NP Šumava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12179"/>
              </p:ext>
            </p:extLst>
          </p:nvPr>
        </p:nvGraphicFramePr>
        <p:xfrm>
          <a:off x="136108" y="620688"/>
          <a:ext cx="2921000" cy="434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12800"/>
                <a:gridCol w="774700"/>
                <a:gridCol w="7239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Hořeček</a:t>
                      </a:r>
                      <a:r>
                        <a:rPr lang="cs-CZ" sz="1100" u="none" strike="noStrike" dirty="0">
                          <a:effectLst/>
                        </a:rPr>
                        <a:t> mnohotvarý český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Pustina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Höhal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Zahrádky pod silnicí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197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575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1330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661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1023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4252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2156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1092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1990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3773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2671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1536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92169" y="5085184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Data: Jiří Brabec</a:t>
            </a:r>
            <a:endParaRPr lang="cs-CZ" dirty="0"/>
          </a:p>
        </p:txBody>
      </p:sp>
      <p:sp>
        <p:nvSpPr>
          <p:cNvPr id="8" name="Nadpis 6"/>
          <p:cNvSpPr txBox="1">
            <a:spLocks/>
          </p:cNvSpPr>
          <p:nvPr/>
        </p:nvSpPr>
        <p:spPr>
          <a:xfrm>
            <a:off x="5436096" y="188640"/>
            <a:ext cx="3069134" cy="52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v CHKO Šumava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773932"/>
              </p:ext>
            </p:extLst>
          </p:nvPr>
        </p:nvGraphicFramePr>
        <p:xfrm>
          <a:off x="3419711" y="956216"/>
          <a:ext cx="5184737" cy="412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16311"/>
              </p:ext>
            </p:extLst>
          </p:nvPr>
        </p:nvGraphicFramePr>
        <p:xfrm>
          <a:off x="539552" y="548680"/>
          <a:ext cx="2197100" cy="438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12800"/>
                <a:gridCol w="7747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Hořeček mnohotvarý český v CHKO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Pasecká slať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Hamižná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do 2002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257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429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282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793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904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1703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34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2012" y="863271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Květena Šumavy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Video (podzim 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exkurze pro německé partnery (podzim 2019)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ukázka </a:t>
            </a:r>
            <a:r>
              <a:rPr lang="cs-CZ" dirty="0" err="1" smtClean="0"/>
              <a:t>vertikutace</a:t>
            </a:r>
            <a:r>
              <a:rPr lang="cs-CZ" dirty="0" smtClean="0"/>
              <a:t> (jaro 2022 a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Články (Živa, Ochrana přírody;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Setkání s Němci a Rakušany (jaro a podzim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Genetická analýza (IBOT AV ČR)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Příprava přeshraničního programu péče</a:t>
            </a:r>
          </a:p>
          <a:p>
            <a:r>
              <a:rPr lang="cs-CZ" dirty="0"/>
              <a:t>	</a:t>
            </a:r>
            <a:r>
              <a:rPr lang="cs-CZ" dirty="0" smtClean="0"/>
              <a:t> (2023-)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1" y="3957164"/>
            <a:ext cx="4214205" cy="2462361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3479"/>
            <a:ext cx="3542310" cy="212592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12" name="Nadpis 6"/>
          <p:cNvSpPr txBox="1">
            <a:spLocks/>
          </p:cNvSpPr>
          <p:nvPr/>
        </p:nvSpPr>
        <p:spPr>
          <a:xfrm>
            <a:off x="539552" y="207943"/>
            <a:ext cx="2709094" cy="52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13" y="4416393"/>
            <a:ext cx="3842993" cy="1993159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616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881"/>
            <a:ext cx="9144000" cy="1510119"/>
          </a:xfrm>
          <a:prstGeom prst="rect">
            <a:avLst/>
          </a:prstGeom>
        </p:spPr>
      </p:pic>
      <p:sp>
        <p:nvSpPr>
          <p:cNvPr id="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park Šumava   </a:t>
            </a:r>
            <a:fld id="{5FBF1014-763D-495B-A240-4213E4753870}" type="slidenum">
              <a:rPr lang="cs-CZ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6"/>
          <p:cNvSpPr>
            <a:spLocks noGrp="1"/>
          </p:cNvSpPr>
          <p:nvPr>
            <p:ph type="title"/>
          </p:nvPr>
        </p:nvSpPr>
        <p:spPr>
          <a:xfrm>
            <a:off x="611560" y="1837724"/>
            <a:ext cx="4464496" cy="2160240"/>
          </a:xfrm>
        </p:spPr>
        <p:txBody>
          <a:bodyPr>
            <a:normAutofit fontScale="90000"/>
          </a:bodyPr>
          <a:lstStyle/>
          <a:p>
            <a:r>
              <a:rPr lang="cs-CZ" sz="2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Romana Roučková</a:t>
            </a:r>
            <a:br>
              <a:rPr lang="cs-CZ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tel.: 731 530 349</a:t>
            </a:r>
            <a:br>
              <a:rPr lang="cs-CZ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romana.rouckova@npsumava.cz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6" y="463647"/>
            <a:ext cx="2750114" cy="4884234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53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306</Words>
  <Application>Microsoft Office PowerPoint</Application>
  <PresentationFormat>Předvádění na obrazovce (4:3)</PresentationFormat>
  <Paragraphs>187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Hořeček mnohotvarý český v NP a CHKO Šumava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Romana Roučková  tel.: 731 530 349  romana.rouckova@npsumava.cz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Hořeček mnohotvarý český v NP Šumava</dc:title>
  <dc:creator>maunovar</dc:creator>
  <cp:lastModifiedBy>maunovar</cp:lastModifiedBy>
  <cp:revision>59</cp:revision>
  <dcterms:created xsi:type="dcterms:W3CDTF">2019-09-23T11:33:50Z</dcterms:created>
  <dcterms:modified xsi:type="dcterms:W3CDTF">2023-09-21T08:13:48Z</dcterms:modified>
</cp:coreProperties>
</file>